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92" r:id="rId7"/>
    <p:sldId id="261" r:id="rId8"/>
    <p:sldId id="262" r:id="rId9"/>
    <p:sldId id="263" r:id="rId10"/>
    <p:sldId id="264" r:id="rId11"/>
    <p:sldId id="273" r:id="rId12"/>
    <p:sldId id="275" r:id="rId13"/>
    <p:sldId id="277" r:id="rId14"/>
    <p:sldId id="279" r:id="rId15"/>
    <p:sldId id="281" r:id="rId16"/>
    <p:sldId id="283" r:id="rId17"/>
    <p:sldId id="285" r:id="rId18"/>
    <p:sldId id="287" r:id="rId19"/>
    <p:sldId id="265" r:id="rId20"/>
    <p:sldId id="266" r:id="rId21"/>
    <p:sldId id="267" r:id="rId22"/>
    <p:sldId id="268" r:id="rId23"/>
    <p:sldId id="269" r:id="rId24"/>
    <p:sldId id="270" r:id="rId25"/>
    <p:sldId id="288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E399AE-8DED-4B0E-8442-B5D531C6AD42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7048D-C3A1-4C7E-A1AA-A50C44822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384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42835A7-1B64-4757-80CA-5EA3D916F499}" type="slidenum">
              <a:rPr lang="en-US" altLang="en-US" smtClean="0"/>
              <a:pPr eaLnBrk="1" hangingPunct="1"/>
              <a:t>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5542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CDF7280-3DE9-4130-8FFB-6A2CB97124E5}" type="slidenum">
              <a:rPr lang="en-US" altLang="en-US" smtClean="0"/>
              <a:pPr eaLnBrk="1" hangingPunct="1"/>
              <a:t>11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65458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C5D35D-E4D3-4221-9666-EA6DB792C4DD}" type="slidenum">
              <a:rPr lang="en-US" altLang="en-US" smtClean="0"/>
              <a:pPr eaLnBrk="1" hangingPunct="1"/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64756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DDFE1A76-715A-4575-8E40-0663EB992F0D}" type="slidenum">
              <a:rPr lang="en-US" altLang="en-US" smtClean="0"/>
              <a:pPr eaLnBrk="1" hangingPunct="1"/>
              <a:t>13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09126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30E4066-7BB8-43D4-A869-DE2B33A32860}" type="slidenum">
              <a:rPr lang="en-US" altLang="en-US" smtClean="0"/>
              <a:pPr eaLnBrk="1" hangingPunct="1"/>
              <a:t>14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53005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FCE22DD-63B6-487F-A487-80832720C636}" type="slidenum">
              <a:rPr lang="en-US" altLang="en-US" smtClean="0"/>
              <a:pPr eaLnBrk="1" hangingPunct="1"/>
              <a:t>15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848377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59140F5-5A11-4D85-98E0-18AE9EFCBD8E}" type="slidenum">
              <a:rPr lang="en-US" altLang="en-US" smtClean="0"/>
              <a:pPr eaLnBrk="1" hangingPunct="1"/>
              <a:t>16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826188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0E53CE-CC16-4522-AD4B-3085B08C6520}" type="slidenum">
              <a:rPr lang="en-US" altLang="en-US" smtClean="0"/>
              <a:pPr eaLnBrk="1" hangingPunct="1"/>
              <a:t>17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166178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6DF1C7C-2C9E-4120-BD7E-522AC2ADB271}" type="slidenum">
              <a:rPr lang="en-US" altLang="en-US" smtClean="0"/>
              <a:pPr eaLnBrk="1" hangingPunct="1"/>
              <a:t>18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60833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8BE69DE2-DC6B-45F2-954F-4236B933C581}" type="slidenum">
              <a:rPr lang="en-US" altLang="en-US" smtClean="0"/>
              <a:pPr eaLnBrk="1" hangingPunct="1"/>
              <a:t>25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0474154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3EB80AA-F8EE-4AE8-B35C-2ED5B9A25FAF}" type="slidenum">
              <a:rPr lang="en-US" altLang="en-US" smtClean="0"/>
              <a:pPr eaLnBrk="1" hangingPunct="1"/>
              <a:t>26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131345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8FCC4-21B4-418D-B518-577025E666B6}" type="datetimeFigureOut">
              <a:rPr lang="en-US" smtClean="0"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FAAB8-B85B-4371-84BF-00753023033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Central African Kingdoms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Kongo</a:t>
            </a:r>
            <a:r>
              <a:rPr lang="en-US" dirty="0" smtClean="0"/>
              <a:t> Kingdom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Emerged around the 14</a:t>
            </a:r>
            <a:r>
              <a:rPr lang="en-US" baseline="30000" dirty="0" smtClean="0"/>
              <a:t>th</a:t>
            </a:r>
            <a:r>
              <a:rPr lang="en-US" dirty="0" smtClean="0"/>
              <a:t> century when several farming villages merged and started conquering others.</a:t>
            </a:r>
          </a:p>
          <a:p>
            <a:r>
              <a:rPr lang="en-US" dirty="0" smtClean="0"/>
              <a:t>The kingdom emerged south of the mouth of the Congo (Zaire) river, north of </a:t>
            </a:r>
            <a:r>
              <a:rPr lang="en-US" dirty="0" err="1" smtClean="0"/>
              <a:t>Malebo</a:t>
            </a:r>
            <a:r>
              <a:rPr lang="en-US" dirty="0" smtClean="0"/>
              <a:t> Pool [map p.149]</a:t>
            </a:r>
          </a:p>
          <a:p>
            <a:r>
              <a:rPr lang="en-US" dirty="0" smtClean="0"/>
              <a:t>Two rival kingdoms </a:t>
            </a:r>
            <a:r>
              <a:rPr lang="en-US" dirty="0" err="1" smtClean="0"/>
              <a:t>Loango</a:t>
            </a:r>
            <a:r>
              <a:rPr lang="en-US" dirty="0" smtClean="0"/>
              <a:t> and </a:t>
            </a:r>
            <a:r>
              <a:rPr lang="en-US" dirty="0" err="1" smtClean="0"/>
              <a:t>Tio</a:t>
            </a:r>
            <a:r>
              <a:rPr lang="en-US" dirty="0" smtClean="0"/>
              <a:t> emerged north of the river, around the same time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 African Kingdoms</a:t>
            </a:r>
            <a:endParaRPr lang="en-US" dirty="0"/>
          </a:p>
        </p:txBody>
      </p:sp>
      <p:pic>
        <p:nvPicPr>
          <p:cNvPr id="1026" name="Picture 2" descr="C:\Users\Sibongile\Documents\Map10.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1932" y="1927511"/>
            <a:ext cx="5660136" cy="3871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in an area with rich soils, plentiful rains and mineral resources</a:t>
            </a:r>
          </a:p>
          <a:p>
            <a:r>
              <a:rPr lang="en-US" dirty="0" smtClean="0"/>
              <a:t>River and its tributaries ideal for fishing and transportation</a:t>
            </a:r>
          </a:p>
          <a:p>
            <a:r>
              <a:rPr lang="en-US" dirty="0" smtClean="0"/>
              <a:t>Kingdom developed into a highly centralized state – </a:t>
            </a:r>
            <a:r>
              <a:rPr lang="en-US" dirty="0" err="1" smtClean="0"/>
              <a:t>Manikongo</a:t>
            </a:r>
            <a:r>
              <a:rPr lang="en-US" dirty="0" smtClean="0"/>
              <a:t> the ruler</a:t>
            </a:r>
          </a:p>
          <a:p>
            <a:r>
              <a:rPr lang="en-US" dirty="0" err="1" smtClean="0"/>
              <a:t>Mbanza</a:t>
            </a:r>
            <a:r>
              <a:rPr lang="en-US" dirty="0" smtClean="0"/>
              <a:t> </a:t>
            </a:r>
            <a:r>
              <a:rPr lang="en-US" dirty="0" err="1" smtClean="0"/>
              <a:t>Kongo</a:t>
            </a:r>
            <a:r>
              <a:rPr lang="en-US" dirty="0" smtClean="0"/>
              <a:t> was the capital of the kingdom</a:t>
            </a:r>
          </a:p>
          <a:p>
            <a:r>
              <a:rPr lang="en-US" dirty="0" smtClean="0"/>
              <a:t>King was supreme religious ruler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Kongo</a:t>
            </a:r>
            <a:r>
              <a:rPr lang="en-US" dirty="0" smtClean="0"/>
              <a:t>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Highly developed arts and crafts</a:t>
            </a:r>
          </a:p>
          <a:p>
            <a:r>
              <a:rPr lang="en-US" dirty="0" smtClean="0"/>
              <a:t>Skilled metal-workers, potters and weavers</a:t>
            </a:r>
          </a:p>
          <a:p>
            <a:r>
              <a:rPr lang="en-US" dirty="0" smtClean="0"/>
              <a:t>Traded fine cloth woven from fibers of raffia palm</a:t>
            </a:r>
          </a:p>
          <a:p>
            <a:r>
              <a:rPr lang="en-US" dirty="0" smtClean="0"/>
              <a:t>Tribute system provided revenue to rulers</a:t>
            </a:r>
          </a:p>
          <a:p>
            <a:r>
              <a:rPr lang="en-US" dirty="0" smtClean="0"/>
              <a:t>Royal fishery provided shells – used as currency</a:t>
            </a:r>
          </a:p>
          <a:p>
            <a:r>
              <a:rPr lang="en-US" dirty="0" smtClean="0"/>
              <a:t>Agriculture – bananas, millet, maize and cassava later imports</a:t>
            </a:r>
          </a:p>
          <a:p>
            <a:r>
              <a:rPr lang="en-US" dirty="0" smtClean="0"/>
              <a:t>Women were the main cultivators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z="3800" smtClean="0"/>
              <a:t>The King of Kongo and European Ambassadors</a:t>
            </a:r>
          </a:p>
        </p:txBody>
      </p:sp>
      <p:pic>
        <p:nvPicPr>
          <p:cNvPr id="12291" name="Picture 6" descr="Kongo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4350" y="1524000"/>
            <a:ext cx="5575300" cy="4530725"/>
          </a:xfr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10E745-2658-4C9A-A9F3-CEEA8A7B4433}" type="slidenum">
              <a:rPr lang="en-US" altLang="en-US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30014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Portuguese and </a:t>
            </a:r>
            <a:r>
              <a:rPr lang="en-US" dirty="0" err="1" smtClean="0"/>
              <a:t>Kongo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Arrived in the 1480s</a:t>
            </a:r>
          </a:p>
          <a:p>
            <a:r>
              <a:rPr lang="en-US" dirty="0" smtClean="0"/>
              <a:t>Established settlements on Sao Tome </a:t>
            </a:r>
          </a:p>
          <a:p>
            <a:r>
              <a:rPr lang="en-US" dirty="0" smtClean="0"/>
              <a:t>Relations with </a:t>
            </a:r>
            <a:r>
              <a:rPr lang="en-US" dirty="0" err="1" smtClean="0"/>
              <a:t>Manikongo</a:t>
            </a:r>
            <a:r>
              <a:rPr lang="en-US" dirty="0" smtClean="0"/>
              <a:t> were cordial</a:t>
            </a:r>
          </a:p>
          <a:p>
            <a:r>
              <a:rPr lang="en-US" dirty="0" smtClean="0"/>
              <a:t>Internal strife – Pro and anti-Portuguese factions</a:t>
            </a:r>
          </a:p>
          <a:p>
            <a:r>
              <a:rPr lang="en-US" dirty="0" smtClean="0"/>
              <a:t>With Portuguese help king prevailed</a:t>
            </a:r>
          </a:p>
          <a:p>
            <a:r>
              <a:rPr lang="en-US" dirty="0" smtClean="0"/>
              <a:t>Baptized and took the name </a:t>
            </a:r>
            <a:r>
              <a:rPr lang="en-US" dirty="0" err="1" smtClean="0"/>
              <a:t>Afonso</a:t>
            </a:r>
            <a:r>
              <a:rPr lang="en-US" dirty="0" smtClean="0"/>
              <a:t>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King of </a:t>
            </a:r>
            <a:r>
              <a:rPr lang="en-US" dirty="0" err="1" smtClean="0"/>
              <a:t>Kongo</a:t>
            </a:r>
            <a:r>
              <a:rPr lang="en-US" dirty="0" smtClean="0"/>
              <a:t> wanted teachers and craftsmen to train his people</a:t>
            </a:r>
          </a:p>
          <a:p>
            <a:r>
              <a:rPr lang="en-US" dirty="0" smtClean="0"/>
              <a:t>Firearms and mercenaries to strengthen his army</a:t>
            </a:r>
          </a:p>
          <a:p>
            <a:r>
              <a:rPr lang="en-US" dirty="0" smtClean="0"/>
              <a:t>Portuguese wanted trade in gold, copper, silver and spices</a:t>
            </a:r>
          </a:p>
          <a:p>
            <a:r>
              <a:rPr lang="en-US" dirty="0" smtClean="0"/>
              <a:t>Also relations with apparently powerful African kingdom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troubled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Afonso</a:t>
            </a:r>
            <a:r>
              <a:rPr lang="en-US" dirty="0" smtClean="0"/>
              <a:t> considered Portuguese monarch his equal</a:t>
            </a:r>
          </a:p>
          <a:p>
            <a:r>
              <a:rPr lang="en-US" dirty="0" smtClean="0"/>
              <a:t>Communication with the Pope. Catholicism official religion</a:t>
            </a:r>
          </a:p>
          <a:p>
            <a:r>
              <a:rPr lang="en-US" dirty="0" err="1" smtClean="0"/>
              <a:t>Afonso</a:t>
            </a:r>
            <a:r>
              <a:rPr lang="en-US" dirty="0" smtClean="0"/>
              <a:t> tried to set up his own fleet of ships to trade directly with Europe – frustrated by Portuguese</a:t>
            </a:r>
          </a:p>
          <a:p>
            <a:r>
              <a:rPr lang="en-US" dirty="0" smtClean="0"/>
              <a:t>Port. Demanded payment for technicians in slaves, copper, gold, ivory</a:t>
            </a:r>
          </a:p>
          <a:p>
            <a:r>
              <a:rPr lang="en-US" dirty="0" err="1" smtClean="0"/>
              <a:t>Afonso</a:t>
            </a:r>
            <a:r>
              <a:rPr lang="en-US" dirty="0" smtClean="0"/>
              <a:t> resisted attempts by Port. to take direct control of copper mines and to introduce legal code  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Slave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Portuguese disappointed by small amount of gold, silver etc coming out of </a:t>
            </a:r>
            <a:r>
              <a:rPr lang="en-US" dirty="0" err="1" smtClean="0"/>
              <a:t>Kongo</a:t>
            </a:r>
            <a:endParaRPr lang="en-US" dirty="0" smtClean="0"/>
          </a:p>
          <a:p>
            <a:r>
              <a:rPr lang="en-US" dirty="0" smtClean="0"/>
              <a:t>Establishment of plantations in Sao Tome and Principe – need for labor</a:t>
            </a:r>
          </a:p>
          <a:p>
            <a:r>
              <a:rPr lang="en-US" dirty="0" smtClean="0"/>
              <a:t>Started carrying out own raids and kidnappings</a:t>
            </a:r>
          </a:p>
          <a:p>
            <a:r>
              <a:rPr lang="en-US" dirty="0" smtClean="0"/>
              <a:t>Transatlantic trade increased demand for slaves and further destabilized the kingdom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800" smtClean="0"/>
              <a:t>The Atlantic Slave Trade, 1500-1800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30485C-9D86-4C69-BBC0-2D9BBE637A44}" type="slidenum">
              <a:rPr lang="en-US" altLang="en-US"/>
              <a:pPr>
                <a:defRPr/>
              </a:pPr>
              <a:t>11</a:t>
            </a:fld>
            <a:endParaRPr lang="en-US" altLang="en-US" dirty="0"/>
          </a:p>
        </p:txBody>
      </p:sp>
      <p:pic>
        <p:nvPicPr>
          <p:cNvPr id="26631" name="Picture 7" descr="ben85646_m25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19200"/>
            <a:ext cx="6877050" cy="474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3661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The Middle Passage (Africa to Americas)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mtClean="0"/>
              <a:t>African slaves captured by raiding parties, force-marched to holding pens at coast</a:t>
            </a:r>
          </a:p>
          <a:p>
            <a:pPr eaLnBrk="1" hangingPunct="1"/>
            <a:r>
              <a:rPr lang="en-US" altLang="en-US" smtClean="0"/>
              <a:t>Middle passage under horrific conditions</a:t>
            </a:r>
          </a:p>
          <a:p>
            <a:pPr lvl="1" eaLnBrk="1" hangingPunct="1"/>
            <a:r>
              <a:rPr lang="en-US" altLang="en-US" smtClean="0"/>
              <a:t>4-6 weeks</a:t>
            </a:r>
          </a:p>
          <a:p>
            <a:pPr lvl="1" eaLnBrk="1" hangingPunct="1"/>
            <a:r>
              <a:rPr lang="en-US" altLang="en-US" smtClean="0"/>
              <a:t>Mortality initially high, often over 50%, eventually declined to 5%</a:t>
            </a:r>
          </a:p>
          <a:p>
            <a:pPr eaLnBrk="1" hangingPunct="1"/>
            <a:r>
              <a:rPr lang="en-US" altLang="en-US" smtClean="0"/>
              <a:t>Total slave traffic, fifteenth to eighteenth century: 12 million</a:t>
            </a:r>
          </a:p>
          <a:p>
            <a:pPr eaLnBrk="1" hangingPunct="1"/>
            <a:r>
              <a:rPr lang="en-US" altLang="en-US" smtClean="0"/>
              <a:t>Approximately 4 million die before arrival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600591-27D8-4528-9C17-17AE0EA0F03D}" type="slidenum">
              <a:rPr lang="en-US" altLang="en-US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6287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Islamic Slave Trade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Dramatic expansion of slave trade with Arab traders</a:t>
            </a:r>
          </a:p>
          <a:p>
            <a:pPr eaLnBrk="1" hangingPunct="1"/>
            <a:r>
              <a:rPr lang="en-US" altLang="en-US" smtClean="0"/>
              <a:t>New slaves acquired by raiding villages, selling on Swahili coast</a:t>
            </a:r>
          </a:p>
          <a:p>
            <a:pPr eaLnBrk="1" hangingPunct="1"/>
            <a:r>
              <a:rPr lang="en-US" altLang="en-US" smtClean="0"/>
              <a:t>Arab traders depend on African infrastructure to maintain supply</a:t>
            </a:r>
          </a:p>
          <a:p>
            <a:pPr eaLnBrk="1" hangingPunct="1"/>
            <a:r>
              <a:rPr lang="en-US" altLang="en-US" smtClean="0"/>
              <a:t>European demand on west coast causes demand to rise again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AB397-1457-489A-8B73-151A92D25F3D}" type="slidenum">
              <a:rPr lang="en-US" altLang="en-US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37368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Arab Slave Trader</a:t>
            </a:r>
          </a:p>
        </p:txBody>
      </p:sp>
      <p:pic>
        <p:nvPicPr>
          <p:cNvPr id="22531" name="Picture 5" descr="trader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5450" y="1447800"/>
            <a:ext cx="5753100" cy="4530725"/>
          </a:xfr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3F1B7E-A794-48A5-96CC-7D815A04EE6B}" type="slidenum">
              <a:rPr lang="en-US" altLang="en-US"/>
              <a:pPr>
                <a:defRPr/>
              </a:pPr>
              <a:t>14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82763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Impact on African Regions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Rwanda, Bugunda, Masai, Turkana resist slave trade</a:t>
            </a:r>
          </a:p>
          <a:p>
            <a:pPr eaLnBrk="1" hangingPunct="1"/>
            <a:r>
              <a:rPr lang="en-US" altLang="en-US" smtClean="0"/>
              <a:t>Benefit from distance from slave ports on western coast</a:t>
            </a:r>
          </a:p>
          <a:p>
            <a:pPr eaLnBrk="1" hangingPunct="1"/>
            <a:r>
              <a:rPr lang="en-US" altLang="en-US" smtClean="0"/>
              <a:t>Other societies benefit from slave trade profit</a:t>
            </a:r>
          </a:p>
          <a:p>
            <a:pPr lvl="1" eaLnBrk="1" hangingPunct="1"/>
            <a:r>
              <a:rPr lang="en-US" altLang="en-US" smtClean="0"/>
              <a:t>Asante, Dahomey, Oyo peoples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A54162-9583-452E-BBC1-61DD5D83C748}" type="slidenum">
              <a:rPr lang="en-US" altLang="en-US"/>
              <a:pPr>
                <a:defRPr/>
              </a:pPr>
              <a:t>15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089400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Social Effects of Slave Trade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Total African population expands due to importation of American crops</a:t>
            </a:r>
          </a:p>
          <a:p>
            <a:pPr eaLnBrk="1" hangingPunct="1"/>
            <a:r>
              <a:rPr lang="en-US" altLang="en-US" smtClean="0"/>
              <a:t>Yet millions of captured Africans removed from society, deplete regional populations</a:t>
            </a:r>
          </a:p>
          <a:p>
            <a:pPr eaLnBrk="1" hangingPunct="1"/>
            <a:r>
              <a:rPr lang="en-US" altLang="en-US" smtClean="0"/>
              <a:t>Distorted sex ratios result</a:t>
            </a:r>
          </a:p>
          <a:p>
            <a:pPr lvl="1" eaLnBrk="1" hangingPunct="1"/>
            <a:r>
              <a:rPr lang="en-US" altLang="en-US" smtClean="0"/>
              <a:t>Two-thirds of slaves male, 14-35 years of age</a:t>
            </a:r>
          </a:p>
          <a:p>
            <a:pPr lvl="1" eaLnBrk="1" hangingPunct="1"/>
            <a:r>
              <a:rPr lang="en-US" altLang="en-US" smtClean="0"/>
              <a:t>Encouraged polygamy, women acting in traditionally male roles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3AE20-24A4-4896-BB14-BA32A11EA216}" type="slidenum">
              <a:rPr lang="en-US" altLang="en-US"/>
              <a:pPr>
                <a:defRPr/>
              </a:pPr>
              <a:t>16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982656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Political Effects of Slave Trade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Introduction of firearms increases violence of </a:t>
            </a:r>
            <a:br>
              <a:rPr lang="en-US" altLang="en-US" smtClean="0"/>
            </a:br>
            <a:r>
              <a:rPr lang="en-US" altLang="en-US" smtClean="0"/>
              <a:t>pre-existing conflicts</a:t>
            </a:r>
          </a:p>
          <a:p>
            <a:pPr eaLnBrk="1" hangingPunct="1"/>
            <a:r>
              <a:rPr lang="en-US" altLang="en-US" smtClean="0"/>
              <a:t>More weapons, more slaves; more slaves, more weapons</a:t>
            </a:r>
          </a:p>
          <a:p>
            <a:pPr eaLnBrk="1" hangingPunct="1"/>
            <a:r>
              <a:rPr lang="en-US" altLang="en-US" smtClean="0"/>
              <a:t>Dahomey people create army dedicated to slave trade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882A87-5922-4375-95D2-47CDB58A3CA6}" type="slidenum">
              <a:rPr lang="en-US" altLang="en-US"/>
              <a:pPr>
                <a:defRPr/>
              </a:pPr>
              <a:t>17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667420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Destinations of African Slaves</a:t>
            </a:r>
          </a:p>
        </p:txBody>
      </p:sp>
      <p:graphicFrame>
        <p:nvGraphicFramePr>
          <p:cNvPr id="3074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511175" y="1270000"/>
          <a:ext cx="8121650" cy="459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r:id="rId4" imgW="8120576" imgH="4602879" progId="Excel.Chart.8">
                  <p:embed/>
                </p:oleObj>
              </mc:Choice>
              <mc:Fallback>
                <p:oleObj r:id="rId4" imgW="8120576" imgH="4602879" progId="Excel.Char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175" y="1270000"/>
                        <a:ext cx="8121650" cy="459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682D13-C2ED-466A-B833-248343DD68AA}" type="slidenum">
              <a:rPr lang="en-US" altLang="en-US"/>
              <a:pPr>
                <a:defRPr/>
              </a:pPr>
              <a:t>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487064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Decline and fall of </a:t>
            </a:r>
            <a:r>
              <a:rPr lang="en-US" dirty="0" err="1" smtClean="0"/>
              <a:t>Kongo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strife – power of the king undermined by Portuguese slaving and Christianity</a:t>
            </a:r>
          </a:p>
          <a:p>
            <a:r>
              <a:rPr lang="en-US" dirty="0" smtClean="0"/>
              <a:t>Increased taxes to raise revenue to pay for luxury goods alienated the peasants - revolt</a:t>
            </a:r>
          </a:p>
          <a:p>
            <a:r>
              <a:rPr lang="en-US" dirty="0" smtClean="0"/>
              <a:t>Attempts to rein in Portuguese activities led to their backing his opponents</a:t>
            </a:r>
          </a:p>
          <a:p>
            <a:r>
              <a:rPr lang="en-US" dirty="0" smtClean="0"/>
              <a:t>Invaded by the </a:t>
            </a:r>
            <a:r>
              <a:rPr lang="en-US" dirty="0" err="1" smtClean="0"/>
              <a:t>Jaga</a:t>
            </a:r>
            <a:r>
              <a:rPr lang="en-US" dirty="0" smtClean="0"/>
              <a:t> in 1658</a:t>
            </a:r>
          </a:p>
          <a:p>
            <a:r>
              <a:rPr lang="en-US" dirty="0" smtClean="0"/>
              <a:t>Alvaro 1 restored in 1674 - puppet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Founded by coalition of small </a:t>
            </a:r>
            <a:r>
              <a:rPr lang="en-US" dirty="0" err="1" smtClean="0"/>
              <a:t>Ndongo</a:t>
            </a:r>
            <a:r>
              <a:rPr lang="en-US" dirty="0" smtClean="0"/>
              <a:t> communities.</a:t>
            </a:r>
          </a:p>
          <a:p>
            <a:r>
              <a:rPr lang="en-US" dirty="0" smtClean="0"/>
              <a:t>Located south of the </a:t>
            </a:r>
            <a:r>
              <a:rPr lang="en-US" dirty="0" err="1" smtClean="0"/>
              <a:t>Kongo</a:t>
            </a:r>
            <a:r>
              <a:rPr lang="en-US" dirty="0" smtClean="0"/>
              <a:t> kingdom and one of their rivals</a:t>
            </a:r>
          </a:p>
          <a:p>
            <a:r>
              <a:rPr lang="en-US" dirty="0" err="1" smtClean="0"/>
              <a:t>Ngola</a:t>
            </a:r>
            <a:r>
              <a:rPr lang="en-US" dirty="0" smtClean="0"/>
              <a:t> was title of the ruler of this centralized kingdom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Portuguese and Angola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Portuguese established port of Luanda in 1575 as a slaving station</a:t>
            </a:r>
          </a:p>
          <a:p>
            <a:r>
              <a:rPr lang="en-US" dirty="0" smtClean="0"/>
              <a:t>Bought slaves from the </a:t>
            </a:r>
            <a:r>
              <a:rPr lang="en-US" dirty="0" err="1" smtClean="0"/>
              <a:t>Ngola</a:t>
            </a:r>
            <a:r>
              <a:rPr lang="en-US" dirty="0" smtClean="0"/>
              <a:t> and supplied him with firearms</a:t>
            </a:r>
          </a:p>
          <a:p>
            <a:r>
              <a:rPr lang="en-US" dirty="0" smtClean="0"/>
              <a:t>Carried out slave raids on neighboring states</a:t>
            </a:r>
          </a:p>
          <a:p>
            <a:r>
              <a:rPr lang="en-US" dirty="0" smtClean="0"/>
              <a:t>Portuguese also motivated by rumors of abundant silver and gold</a:t>
            </a:r>
          </a:p>
          <a:p>
            <a:r>
              <a:rPr lang="en-US" dirty="0" smtClean="0"/>
              <a:t>Failed to conquer the interior – defeat by the </a:t>
            </a:r>
            <a:r>
              <a:rPr lang="en-US" dirty="0" err="1" smtClean="0"/>
              <a:t>Mbundu</a:t>
            </a:r>
            <a:r>
              <a:rPr lang="en-US" dirty="0" smtClean="0"/>
              <a:t> and tropical diseases 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Nzinga</a:t>
            </a:r>
            <a:r>
              <a:rPr lang="en-US" dirty="0" smtClean="0"/>
              <a:t> </a:t>
            </a:r>
            <a:r>
              <a:rPr lang="en-US" dirty="0" err="1" smtClean="0"/>
              <a:t>Nkuwa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known as Anna </a:t>
            </a:r>
            <a:r>
              <a:rPr lang="en-US" dirty="0" err="1" smtClean="0"/>
              <a:t>Njinga</a:t>
            </a:r>
            <a:r>
              <a:rPr lang="en-US" dirty="0" smtClean="0"/>
              <a:t> she was the sister of the </a:t>
            </a:r>
            <a:r>
              <a:rPr lang="en-US" dirty="0" err="1" smtClean="0"/>
              <a:t>Ngola</a:t>
            </a:r>
            <a:r>
              <a:rPr lang="en-US" dirty="0" smtClean="0"/>
              <a:t> and succeeded to the thrown 1623</a:t>
            </a:r>
          </a:p>
          <a:p>
            <a:r>
              <a:rPr lang="en-US" dirty="0" smtClean="0"/>
              <a:t>Entered into alliances with various groups including the Dutch in 1648 </a:t>
            </a:r>
            <a:r>
              <a:rPr lang="en-US" dirty="0" err="1" smtClean="0"/>
              <a:t>Massangano</a:t>
            </a:r>
            <a:endParaRPr lang="en-US" dirty="0" smtClean="0"/>
          </a:p>
          <a:p>
            <a:r>
              <a:rPr lang="en-US" dirty="0" smtClean="0"/>
              <a:t>Conflict between </a:t>
            </a:r>
            <a:r>
              <a:rPr lang="en-US" dirty="0" err="1" smtClean="0"/>
              <a:t>Njinga</a:t>
            </a:r>
            <a:r>
              <a:rPr lang="en-US" dirty="0" smtClean="0"/>
              <a:t> and Portuguese lasted until 1680s</a:t>
            </a:r>
          </a:p>
          <a:p>
            <a:r>
              <a:rPr lang="en-US" dirty="0" smtClean="0"/>
              <a:t>Lasting legacies –</a:t>
            </a:r>
            <a:r>
              <a:rPr lang="en-US" dirty="0" err="1" smtClean="0"/>
              <a:t>Luso</a:t>
            </a:r>
            <a:r>
              <a:rPr lang="en-US" dirty="0" smtClean="0"/>
              <a:t>-African community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Impact of the Slave Trade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Western Central Africa part of Slave Coast</a:t>
            </a:r>
          </a:p>
          <a:p>
            <a:r>
              <a:rPr lang="en-US" dirty="0" smtClean="0"/>
              <a:t>Depopulation</a:t>
            </a:r>
          </a:p>
          <a:p>
            <a:r>
              <a:rPr lang="en-US" dirty="0" smtClean="0"/>
              <a:t>Destabilization and Disruption of life</a:t>
            </a:r>
          </a:p>
          <a:p>
            <a:r>
              <a:rPr lang="en-US" dirty="0" smtClean="0"/>
              <a:t>Christianity and its legacy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Kingdoms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UcPeriod"/>
            </a:pPr>
            <a:r>
              <a:rPr lang="en-US" dirty="0" err="1" smtClean="0"/>
              <a:t>Lunda</a:t>
            </a:r>
            <a:r>
              <a:rPr lang="en-US" dirty="0" smtClean="0"/>
              <a:t> Kingdom – ruled by </a:t>
            </a:r>
            <a:r>
              <a:rPr lang="en-US" dirty="0" err="1" smtClean="0"/>
              <a:t>Mwatayamvo</a:t>
            </a:r>
            <a:endParaRPr lang="en-US" dirty="0" smtClean="0"/>
          </a:p>
          <a:p>
            <a:pPr marL="514350" indent="-514350"/>
            <a:r>
              <a:rPr lang="en-US" dirty="0" smtClean="0"/>
              <a:t>Reached its height in the 17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pPr marL="514350" indent="-514350"/>
            <a:r>
              <a:rPr lang="en-US" dirty="0" smtClean="0"/>
              <a:t>Trade and adoption of new crops maize and cassava</a:t>
            </a:r>
          </a:p>
          <a:p>
            <a:pPr marL="514350" indent="-514350">
              <a:buNone/>
            </a:pPr>
            <a:r>
              <a:rPr lang="en-US" dirty="0" smtClean="0"/>
              <a:t>B. </a:t>
            </a:r>
            <a:r>
              <a:rPr lang="en-US" dirty="0" err="1" smtClean="0"/>
              <a:t>Kazembe’s</a:t>
            </a:r>
            <a:r>
              <a:rPr lang="en-US" dirty="0" smtClean="0"/>
              <a:t> Kingdom – Broke away from </a:t>
            </a:r>
            <a:r>
              <a:rPr lang="en-US" dirty="0" err="1" smtClean="0"/>
              <a:t>Lunda</a:t>
            </a:r>
            <a:r>
              <a:rPr lang="en-US" dirty="0" smtClean="0"/>
              <a:t> kingdom</a:t>
            </a:r>
          </a:p>
          <a:p>
            <a:pPr marL="514350" indent="-514350">
              <a:buNone/>
            </a:pPr>
            <a:r>
              <a:rPr lang="en-US" dirty="0" smtClean="0"/>
              <a:t>C. Buganda – </a:t>
            </a:r>
            <a:r>
              <a:rPr lang="en-US" dirty="0" err="1" smtClean="0"/>
              <a:t>Kabaka</a:t>
            </a:r>
            <a:r>
              <a:rPr lang="en-US" dirty="0" smtClean="0"/>
              <a:t> is title of the ruler</a:t>
            </a:r>
          </a:p>
          <a:p>
            <a:pPr marL="514350" indent="-514350"/>
            <a:r>
              <a:rPr lang="en-US" dirty="0" smtClean="0"/>
              <a:t>Agriculture major factor in growth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Abolition of Slavery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altLang="en-US" smtClean="0"/>
              <a:t>Olaudah Equiano (1745-1797), former slave author’s best-selling autobiography</a:t>
            </a:r>
          </a:p>
          <a:p>
            <a:pPr lvl="1" eaLnBrk="1" hangingPunct="1"/>
            <a:r>
              <a:rPr lang="en-US" altLang="en-US" smtClean="0"/>
              <a:t>Eloquent attacks on institution of slavery</a:t>
            </a:r>
          </a:p>
          <a:p>
            <a:pPr eaLnBrk="1" hangingPunct="1"/>
            <a:r>
              <a:rPr lang="en-US" altLang="en-US" smtClean="0"/>
              <a:t>Economic costs of slavery increase</a:t>
            </a:r>
          </a:p>
          <a:p>
            <a:pPr lvl="1" eaLnBrk="1" hangingPunct="1"/>
            <a:r>
              <a:rPr lang="en-US" altLang="en-US" smtClean="0"/>
              <a:t>Military expenses to prevent rebellions</a:t>
            </a:r>
          </a:p>
          <a:p>
            <a:pPr lvl="1" eaLnBrk="1" hangingPunct="1"/>
            <a:r>
              <a:rPr lang="en-US" altLang="en-US" smtClean="0"/>
              <a:t>Eighteenth century: price of sugar falls, price of slaves rises</a:t>
            </a:r>
          </a:p>
          <a:p>
            <a:pPr lvl="1" eaLnBrk="1" hangingPunct="1"/>
            <a:r>
              <a:rPr lang="en-US" altLang="en-US" smtClean="0"/>
              <a:t>Wage labor becomes more efficient</a:t>
            </a:r>
          </a:p>
          <a:p>
            <a:pPr lvl="2" eaLnBrk="1" hangingPunct="1"/>
            <a:r>
              <a:rPr lang="en-US" altLang="en-US" smtClean="0"/>
              <a:t>Wage-earners can spend income on manufactured goods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6CEBAC-12DB-46A8-9E51-ADE1EB4A6F3C}" type="slidenum">
              <a:rPr lang="en-US" altLang="en-US"/>
              <a:pPr>
                <a:defRPr/>
              </a:pPr>
              <a:t>25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353107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End of the Slave Trade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Denmark abolishes slave trade in 1803, followed by Great Britain (1807), United States (1808), France (1814), Netherlands (1817), Spain (1845)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Possession of slaves remains legal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Clandestine trade continues to 1867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Emancipation of slaves begins with British colonies (1833), then French (1848), U.S. (1865), Brazil (1888)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Saudi Arabia and Angola continue to the 1960s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08CAD-0C00-4C84-8399-B3334157808E}" type="slidenum">
              <a:rPr lang="en-US" altLang="en-US"/>
              <a:pPr>
                <a:defRPr/>
              </a:pPr>
              <a:t>26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©2011, The McGraw-Hill Companies,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955089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1122</Words>
  <Application>Microsoft Office PowerPoint</Application>
  <PresentationFormat>On-screen Show (4:3)</PresentationFormat>
  <Paragraphs>154</Paragraphs>
  <Slides>26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Office Theme</vt:lpstr>
      <vt:lpstr>Microsoft Excel Chart</vt:lpstr>
      <vt:lpstr>Central African Kingdoms</vt:lpstr>
      <vt:lpstr>The Kongo Kingdom</vt:lpstr>
      <vt:lpstr>Central African Kingdoms</vt:lpstr>
      <vt:lpstr>Kongo</vt:lpstr>
      <vt:lpstr>Kongo Economy</vt:lpstr>
      <vt:lpstr>The King of Kongo and European Ambassadors</vt:lpstr>
      <vt:lpstr>The Portuguese and Kongo</vt:lpstr>
      <vt:lpstr>Motives</vt:lpstr>
      <vt:lpstr>A troubled relationship</vt:lpstr>
      <vt:lpstr>The Slave Trade</vt:lpstr>
      <vt:lpstr>The Atlantic Slave Trade, 1500-1800 </vt:lpstr>
      <vt:lpstr>The Middle Passage (Africa to Americas)</vt:lpstr>
      <vt:lpstr>The Islamic Slave Trade</vt:lpstr>
      <vt:lpstr>Arab Slave Trader</vt:lpstr>
      <vt:lpstr>Impact on African Regions</vt:lpstr>
      <vt:lpstr>Social Effects of Slave Trade</vt:lpstr>
      <vt:lpstr>Political Effects of Slave Trade</vt:lpstr>
      <vt:lpstr>Destinations of African Slaves</vt:lpstr>
      <vt:lpstr>Decline and fall of Kongo</vt:lpstr>
      <vt:lpstr>Angola</vt:lpstr>
      <vt:lpstr>Portuguese and Angola</vt:lpstr>
      <vt:lpstr>Nzinga Nkuwa</vt:lpstr>
      <vt:lpstr>Impact of the Slave Trade</vt:lpstr>
      <vt:lpstr>Other Kingdoms</vt:lpstr>
      <vt:lpstr>The Abolition of Slavery</vt:lpstr>
      <vt:lpstr>End of the Slave Trade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Central African Kingdoms</dc:title>
  <dc:creator>Sibongile Mhlaba</dc:creator>
  <cp:lastModifiedBy>Sibongile Mhlaba</cp:lastModifiedBy>
  <cp:revision>17</cp:revision>
  <dcterms:created xsi:type="dcterms:W3CDTF">2013-04-17T03:31:39Z</dcterms:created>
  <dcterms:modified xsi:type="dcterms:W3CDTF">2017-09-14T16:54:55Z</dcterms:modified>
</cp:coreProperties>
</file>